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Open Sans" panose="020B0606030504020204" pitchFamily="3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oppins Bold" panose="020B0604020202020204" charset="0"/>
      <p:regular r:id="rId21"/>
    </p:embeddedFont>
    <p:embeddedFont>
      <p:font typeface="Telegraf" panose="020B0604020202020204" charset="0"/>
      <p:regular r:id="rId22"/>
    </p:embeddedFont>
    <p:embeddedFont>
      <p:font typeface="Telegraf Bold" panose="020B0604020202020204" charset="0"/>
      <p:regular r:id="rId23"/>
    </p:embeddedFont>
    <p:embeddedFont>
      <p:font typeface="Tex Gyre Termes Bold" panose="020B0604020202020204" charset="0"/>
      <p:regular r:id="rId24"/>
    </p:embeddedFont>
    <p:embeddedFont>
      <p:font typeface="Trocchi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2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65.svg"/><Relationship Id="rId7" Type="http://schemas.openxmlformats.org/officeDocument/2006/relationships/image" Target="../media/image2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7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gi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svg"/><Relationship Id="rId7" Type="http://schemas.openxmlformats.org/officeDocument/2006/relationships/image" Target="../media/image3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svg"/><Relationship Id="rId7" Type="http://schemas.openxmlformats.org/officeDocument/2006/relationships/image" Target="../media/image41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63058"/>
          </a:xfrm>
          <a:custGeom>
            <a:avLst/>
            <a:gdLst/>
            <a:ahLst/>
            <a:cxnLst/>
            <a:rect l="l" t="t" r="r" b="b"/>
            <a:pathLst>
              <a:path w="18288000" h="10263058">
                <a:moveTo>
                  <a:pt x="0" y="0"/>
                </a:moveTo>
                <a:lnTo>
                  <a:pt x="18288000" y="0"/>
                </a:lnTo>
                <a:lnTo>
                  <a:pt x="18288000" y="10263058"/>
                </a:lnTo>
                <a:lnTo>
                  <a:pt x="0" y="1026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203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0473" y="2259821"/>
            <a:ext cx="15747054" cy="5767359"/>
          </a:xfrm>
          <a:custGeom>
            <a:avLst/>
            <a:gdLst/>
            <a:ahLst/>
            <a:cxnLst/>
            <a:rect l="l" t="t" r="r" b="b"/>
            <a:pathLst>
              <a:path w="15747054" h="5767359">
                <a:moveTo>
                  <a:pt x="0" y="0"/>
                </a:moveTo>
                <a:lnTo>
                  <a:pt x="15747054" y="0"/>
                </a:lnTo>
                <a:lnTo>
                  <a:pt x="15747054" y="5767358"/>
                </a:lnTo>
                <a:lnTo>
                  <a:pt x="0" y="576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786780" cy="891536"/>
          </a:xfrm>
          <a:custGeom>
            <a:avLst/>
            <a:gdLst/>
            <a:ahLst/>
            <a:cxnLst/>
            <a:rect l="l" t="t" r="r" b="b"/>
            <a:pathLst>
              <a:path w="786780" h="891536">
                <a:moveTo>
                  <a:pt x="0" y="0"/>
                </a:moveTo>
                <a:lnTo>
                  <a:pt x="786780" y="0"/>
                </a:lnTo>
                <a:lnTo>
                  <a:pt x="786780" y="891536"/>
                </a:lnTo>
                <a:lnTo>
                  <a:pt x="0" y="891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04903" y="-1413209"/>
            <a:ext cx="4514647" cy="4738656"/>
          </a:xfrm>
          <a:custGeom>
            <a:avLst/>
            <a:gdLst/>
            <a:ahLst/>
            <a:cxnLst/>
            <a:rect l="l" t="t" r="r" b="b"/>
            <a:pathLst>
              <a:path w="4514647" h="4738656">
                <a:moveTo>
                  <a:pt x="0" y="0"/>
                </a:moveTo>
                <a:lnTo>
                  <a:pt x="4514647" y="0"/>
                </a:lnTo>
                <a:lnTo>
                  <a:pt x="4514647" y="4738656"/>
                </a:lnTo>
                <a:lnTo>
                  <a:pt x="0" y="473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43570" y="6841340"/>
            <a:ext cx="4748408" cy="4984016"/>
          </a:xfrm>
          <a:custGeom>
            <a:avLst/>
            <a:gdLst/>
            <a:ahLst/>
            <a:cxnLst/>
            <a:rect l="l" t="t" r="r" b="b"/>
            <a:pathLst>
              <a:path w="4748408" h="4984016">
                <a:moveTo>
                  <a:pt x="0" y="0"/>
                </a:moveTo>
                <a:lnTo>
                  <a:pt x="4748407" y="0"/>
                </a:lnTo>
                <a:lnTo>
                  <a:pt x="4748407" y="4984015"/>
                </a:lnTo>
                <a:lnTo>
                  <a:pt x="0" y="498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2765036"/>
            <a:ext cx="20057113" cy="4756929"/>
            <a:chOff x="0" y="0"/>
            <a:chExt cx="5282532" cy="12528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2532" cy="1252854"/>
            </a:xfrm>
            <a:custGeom>
              <a:avLst/>
              <a:gdLst/>
              <a:ahLst/>
              <a:cxnLst/>
              <a:rect l="l" t="t" r="r" b="b"/>
              <a:pathLst>
                <a:path w="5282532" h="1252854">
                  <a:moveTo>
                    <a:pt x="5282532" y="626427"/>
                  </a:moveTo>
                  <a:lnTo>
                    <a:pt x="4876132" y="0"/>
                  </a:lnTo>
                  <a:lnTo>
                    <a:pt x="4876132" y="203200"/>
                  </a:lnTo>
                  <a:lnTo>
                    <a:pt x="0" y="203200"/>
                  </a:lnTo>
                  <a:lnTo>
                    <a:pt x="0" y="1049654"/>
                  </a:lnTo>
                  <a:lnTo>
                    <a:pt x="4876132" y="1049654"/>
                  </a:lnTo>
                  <a:lnTo>
                    <a:pt x="4876132" y="1252854"/>
                  </a:lnTo>
                  <a:lnTo>
                    <a:pt x="5282532" y="626427"/>
                  </a:lnTo>
                  <a:close/>
                </a:path>
              </a:pathLst>
            </a:custGeom>
            <a:solidFill>
              <a:srgbClr val="1B1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4150"/>
              <a:ext cx="5180932" cy="86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842928" y="1945756"/>
            <a:ext cx="3142290" cy="314227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3950" b="-227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0"/>
            <a:ext cx="754297" cy="854727"/>
          </a:xfrm>
          <a:custGeom>
            <a:avLst/>
            <a:gdLst/>
            <a:ahLst/>
            <a:cxnLst/>
            <a:rect l="l" t="t" r="r" b="b"/>
            <a:pathLst>
              <a:path w="754297" h="85472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397100" y="4379689"/>
            <a:ext cx="2480482" cy="49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3203">
                <a:solidFill>
                  <a:srgbClr val="FFFFFF"/>
                </a:solidFill>
                <a:latin typeface="Telegraf Bold"/>
              </a:rPr>
              <a:t>221902091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7100" y="3654796"/>
            <a:ext cx="5404500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4806" dirty="0">
                <a:solidFill>
                  <a:srgbClr val="FFFFFF"/>
                </a:solidFill>
                <a:latin typeface="Telegraf Bold"/>
              </a:rPr>
              <a:t>Md. </a:t>
            </a:r>
            <a:r>
              <a:rPr lang="en-US" sz="4806" dirty="0" err="1">
                <a:solidFill>
                  <a:srgbClr val="FFFFFF"/>
                </a:solidFill>
                <a:latin typeface="Telegraf Bold"/>
              </a:rPr>
              <a:t>Zahidul</a:t>
            </a:r>
            <a:r>
              <a:rPr lang="en-US" sz="4806" dirty="0">
                <a:solidFill>
                  <a:srgbClr val="FFFFFF"/>
                </a:solidFill>
                <a:latin typeface="Telegraf Bold"/>
              </a:rPr>
              <a:t> Islam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66"/>
            <a:ext cx="18288000" cy="2525115"/>
            <a:chOff x="0" y="0"/>
            <a:chExt cx="4816593" cy="665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65051"/>
            </a:xfrm>
            <a:custGeom>
              <a:avLst/>
              <a:gdLst/>
              <a:ahLst/>
              <a:cxnLst/>
              <a:rect l="l" t="t" r="r" b="b"/>
              <a:pathLst>
                <a:path w="4816592" h="665051">
                  <a:moveTo>
                    <a:pt x="0" y="0"/>
                  </a:moveTo>
                  <a:lnTo>
                    <a:pt x="4816592" y="0"/>
                  </a:lnTo>
                  <a:lnTo>
                    <a:pt x="4816592" y="665051"/>
                  </a:lnTo>
                  <a:lnTo>
                    <a:pt x="0" y="6650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67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00997" y="6364654"/>
            <a:ext cx="5955698" cy="3970465"/>
          </a:xfrm>
          <a:custGeom>
            <a:avLst/>
            <a:gdLst/>
            <a:ahLst/>
            <a:cxnLst/>
            <a:rect l="l" t="t" r="r" b="b"/>
            <a:pathLst>
              <a:path w="5955698" h="3970465">
                <a:moveTo>
                  <a:pt x="0" y="0"/>
                </a:moveTo>
                <a:lnTo>
                  <a:pt x="5955698" y="0"/>
                </a:lnTo>
                <a:lnTo>
                  <a:pt x="5955698" y="3970465"/>
                </a:lnTo>
                <a:lnTo>
                  <a:pt x="0" y="3970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252492"/>
            <a:ext cx="11975374" cy="1252660"/>
            <a:chOff x="0" y="0"/>
            <a:chExt cx="15967166" cy="1670213"/>
          </a:xfrm>
        </p:grpSpPr>
        <p:sp>
          <p:nvSpPr>
            <p:cNvPr id="7" name="TextBox 7"/>
            <p:cNvSpPr txBox="1"/>
            <p:nvPr/>
          </p:nvSpPr>
          <p:spPr>
            <a:xfrm>
              <a:off x="1936345" y="146213"/>
              <a:ext cx="14030821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8250"/>
                </a:lnSpc>
              </a:pPr>
              <a:r>
                <a:rPr lang="en-US" sz="7500">
                  <a:solidFill>
                    <a:srgbClr val="000000"/>
                  </a:solidFill>
                  <a:latin typeface="Telegraf Bold"/>
                </a:rPr>
                <a:t>Applications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705387" cy="1670213"/>
            </a:xfrm>
            <a:custGeom>
              <a:avLst/>
              <a:gdLst/>
              <a:ahLst/>
              <a:cxnLst/>
              <a:rect l="l" t="t" r="r" b="b"/>
              <a:pathLst>
                <a:path w="1705387" h="1670213">
                  <a:moveTo>
                    <a:pt x="0" y="0"/>
                  </a:moveTo>
                  <a:lnTo>
                    <a:pt x="1705387" y="0"/>
                  </a:lnTo>
                  <a:lnTo>
                    <a:pt x="1705387" y="1670213"/>
                  </a:lnTo>
                  <a:lnTo>
                    <a:pt x="0" y="1670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54760" y="3265588"/>
            <a:ext cx="12189386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elegraf"/>
              </a:rPr>
              <a:t>Television distribution 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elegraf"/>
              </a:rPr>
              <a:t>Cable TV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elegraf"/>
              </a:rPr>
              <a:t>Long-distance telephone transmission 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elegraf"/>
              </a:rPr>
              <a:t>Can carry 10,000 voice calls together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elegraf"/>
              </a:rPr>
              <a:t>Being replaced by fiber optic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elegraf"/>
              </a:rPr>
              <a:t>Local area networks</a:t>
            </a:r>
          </a:p>
        </p:txBody>
      </p:sp>
      <p:sp>
        <p:nvSpPr>
          <p:cNvPr id="10" name="Freeform 10"/>
          <p:cNvSpPr/>
          <p:nvPr/>
        </p:nvSpPr>
        <p:spPr>
          <a:xfrm>
            <a:off x="9827334" y="1028700"/>
            <a:ext cx="7293570" cy="3485331"/>
          </a:xfrm>
          <a:custGeom>
            <a:avLst/>
            <a:gdLst/>
            <a:ahLst/>
            <a:cxnLst/>
            <a:rect l="l" t="t" r="r" b="b"/>
            <a:pathLst>
              <a:path w="7293570" h="3485331">
                <a:moveTo>
                  <a:pt x="0" y="0"/>
                </a:moveTo>
                <a:lnTo>
                  <a:pt x="7293570" y="0"/>
                </a:lnTo>
                <a:lnTo>
                  <a:pt x="7293570" y="3485331"/>
                </a:lnTo>
                <a:lnTo>
                  <a:pt x="0" y="3485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46" t="-21415" r="-1846" b="-6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754297" cy="854727"/>
          </a:xfrm>
          <a:custGeom>
            <a:avLst/>
            <a:gdLst/>
            <a:ahLst/>
            <a:cxnLst/>
            <a:rect l="l" t="t" r="r" b="b"/>
            <a:pathLst>
              <a:path w="754297" h="85472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66"/>
            <a:ext cx="18288000" cy="2525115"/>
            <a:chOff x="0" y="0"/>
            <a:chExt cx="4816593" cy="665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65051"/>
            </a:xfrm>
            <a:custGeom>
              <a:avLst/>
              <a:gdLst/>
              <a:ahLst/>
              <a:cxnLst/>
              <a:rect l="l" t="t" r="r" b="b"/>
              <a:pathLst>
                <a:path w="4816592" h="665051">
                  <a:moveTo>
                    <a:pt x="0" y="0"/>
                  </a:moveTo>
                  <a:lnTo>
                    <a:pt x="4816592" y="0"/>
                  </a:lnTo>
                  <a:lnTo>
                    <a:pt x="4816592" y="665051"/>
                  </a:lnTo>
                  <a:lnTo>
                    <a:pt x="0" y="6650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67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20950" y="1419674"/>
            <a:ext cx="10523116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Telegraf Bold"/>
              </a:rPr>
              <a:t>Categories of </a:t>
            </a:r>
          </a:p>
          <a:p>
            <a:pPr algn="just"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Telegraf Bold"/>
              </a:rPr>
              <a:t>Coaxial Cables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520950" y="4536791"/>
          <a:ext cx="7315200" cy="3681411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075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elegraf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elegraf Bold"/>
                        </a:rPr>
                        <a:t>Impedance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elegraf Bold"/>
                        </a:rPr>
                        <a:t>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553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RG-59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75 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Cable TV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553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RG-58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50 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Thin Ethernet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553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RG-11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50 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Thick Ethernet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0720328" y="2896049"/>
            <a:ext cx="7211629" cy="6962896"/>
          </a:xfrm>
          <a:custGeom>
            <a:avLst/>
            <a:gdLst/>
            <a:ahLst/>
            <a:cxnLst/>
            <a:rect l="l" t="t" r="r" b="b"/>
            <a:pathLst>
              <a:path w="7211629" h="6962896">
                <a:moveTo>
                  <a:pt x="0" y="0"/>
                </a:moveTo>
                <a:lnTo>
                  <a:pt x="7211629" y="0"/>
                </a:lnTo>
                <a:lnTo>
                  <a:pt x="7211629" y="6962896"/>
                </a:lnTo>
                <a:lnTo>
                  <a:pt x="0" y="6962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802373"/>
            <a:ext cx="1279254" cy="1425353"/>
          </a:xfrm>
          <a:custGeom>
            <a:avLst/>
            <a:gdLst/>
            <a:ahLst/>
            <a:cxnLst/>
            <a:rect l="l" t="t" r="r" b="b"/>
            <a:pathLst>
              <a:path w="1279254" h="1425353">
                <a:moveTo>
                  <a:pt x="0" y="0"/>
                </a:moveTo>
                <a:lnTo>
                  <a:pt x="1279254" y="0"/>
                </a:lnTo>
                <a:lnTo>
                  <a:pt x="1279254" y="1425352"/>
                </a:lnTo>
                <a:lnTo>
                  <a:pt x="0" y="142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-10066"/>
            <a:ext cx="763180" cy="864793"/>
          </a:xfrm>
          <a:custGeom>
            <a:avLst/>
            <a:gdLst/>
            <a:ahLst/>
            <a:cxnLst/>
            <a:rect l="l" t="t" r="r" b="b"/>
            <a:pathLst>
              <a:path w="763180" h="864793">
                <a:moveTo>
                  <a:pt x="0" y="0"/>
                </a:moveTo>
                <a:lnTo>
                  <a:pt x="763180" y="0"/>
                </a:lnTo>
                <a:lnTo>
                  <a:pt x="763180" y="864793"/>
                </a:lnTo>
                <a:lnTo>
                  <a:pt x="0" y="864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35082" y="8029292"/>
            <a:ext cx="1952918" cy="2257708"/>
          </a:xfrm>
          <a:custGeom>
            <a:avLst/>
            <a:gdLst/>
            <a:ahLst/>
            <a:cxnLst/>
            <a:rect l="l" t="t" r="r" b="b"/>
            <a:pathLst>
              <a:path w="1952918" h="2257708">
                <a:moveTo>
                  <a:pt x="0" y="0"/>
                </a:moveTo>
                <a:lnTo>
                  <a:pt x="1952918" y="0"/>
                </a:lnTo>
                <a:lnTo>
                  <a:pt x="1952918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8332" y="1499447"/>
            <a:ext cx="1483513" cy="1205158"/>
          </a:xfrm>
          <a:custGeom>
            <a:avLst/>
            <a:gdLst/>
            <a:ahLst/>
            <a:cxnLst/>
            <a:rect l="l" t="t" r="r" b="b"/>
            <a:pathLst>
              <a:path w="1483513" h="1205158">
                <a:moveTo>
                  <a:pt x="0" y="0"/>
                </a:moveTo>
                <a:lnTo>
                  <a:pt x="1483513" y="0"/>
                </a:lnTo>
                <a:lnTo>
                  <a:pt x="1483513" y="1205158"/>
                </a:lnTo>
                <a:lnTo>
                  <a:pt x="0" y="120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12213" y="1006651"/>
            <a:ext cx="7059805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Telegraf Bold"/>
              </a:rPr>
              <a:t>Advantage &amp; Disadvantage </a:t>
            </a:r>
          </a:p>
        </p:txBody>
      </p:sp>
      <p:sp>
        <p:nvSpPr>
          <p:cNvPr id="5" name="Freeform 5"/>
          <p:cNvSpPr/>
          <p:nvPr/>
        </p:nvSpPr>
        <p:spPr>
          <a:xfrm>
            <a:off x="10384220" y="0"/>
            <a:ext cx="7903780" cy="5143500"/>
          </a:xfrm>
          <a:custGeom>
            <a:avLst/>
            <a:gdLst/>
            <a:ahLst/>
            <a:cxnLst/>
            <a:rect l="l" t="t" r="r" b="b"/>
            <a:pathLst>
              <a:path w="7903780" h="5143500">
                <a:moveTo>
                  <a:pt x="0" y="0"/>
                </a:moveTo>
                <a:lnTo>
                  <a:pt x="7903780" y="0"/>
                </a:lnTo>
                <a:lnTo>
                  <a:pt x="790378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65" b="-93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6273614"/>
            <a:ext cx="6042115" cy="4013386"/>
          </a:xfrm>
          <a:custGeom>
            <a:avLst/>
            <a:gdLst/>
            <a:ahLst/>
            <a:cxnLst/>
            <a:rect l="l" t="t" r="r" b="b"/>
            <a:pathLst>
              <a:path w="6042115" h="4013386">
                <a:moveTo>
                  <a:pt x="0" y="0"/>
                </a:moveTo>
                <a:lnTo>
                  <a:pt x="6042115" y="0"/>
                </a:lnTo>
                <a:lnTo>
                  <a:pt x="6042115" y="4013386"/>
                </a:lnTo>
                <a:lnTo>
                  <a:pt x="0" y="401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574" t="-33696" r="-2890" b="-39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-11397"/>
            <a:ext cx="763180" cy="864793"/>
          </a:xfrm>
          <a:custGeom>
            <a:avLst/>
            <a:gdLst/>
            <a:ahLst/>
            <a:cxnLst/>
            <a:rect l="l" t="t" r="r" b="b"/>
            <a:pathLst>
              <a:path w="763180" h="864793">
                <a:moveTo>
                  <a:pt x="0" y="0"/>
                </a:moveTo>
                <a:lnTo>
                  <a:pt x="763180" y="0"/>
                </a:lnTo>
                <a:lnTo>
                  <a:pt x="763180" y="864793"/>
                </a:lnTo>
                <a:lnTo>
                  <a:pt x="0" y="864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042115" y="5778014"/>
            <a:ext cx="11217185" cy="2913349"/>
            <a:chOff x="0" y="0"/>
            <a:chExt cx="14956246" cy="3884466"/>
          </a:xfrm>
        </p:grpSpPr>
        <p:grpSp>
          <p:nvGrpSpPr>
            <p:cNvPr id="9" name="Group 9"/>
            <p:cNvGrpSpPr/>
            <p:nvPr/>
          </p:nvGrpSpPr>
          <p:grpSpPr>
            <a:xfrm>
              <a:off x="729322" y="1224990"/>
              <a:ext cx="420220" cy="420220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729322" y="3369556"/>
              <a:ext cx="420220" cy="42022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729322" y="2310800"/>
              <a:ext cx="420220" cy="42022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499292" y="1073150"/>
              <a:ext cx="604307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Higher noise immunity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99292" y="3217716"/>
              <a:ext cx="565116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Great channel capacity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9292" y="2158959"/>
              <a:ext cx="565116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High Transmission rate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8535113" y="1224508"/>
              <a:ext cx="420220" cy="42022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535113" y="3369074"/>
              <a:ext cx="420220" cy="42022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535113" y="2310317"/>
              <a:ext cx="420220" cy="420220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9305083" y="1072668"/>
              <a:ext cx="565116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High attenuation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305083" y="3217234"/>
              <a:ext cx="565116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Difficult to install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305083" y="2158477"/>
              <a:ext cx="565116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Comparatively costly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6485876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r>
                <a:rPr lang="en-US" sz="3700">
                  <a:solidFill>
                    <a:srgbClr val="000000"/>
                  </a:solidFill>
                  <a:latin typeface="Trocchi"/>
                </a:rPr>
                <a:t>Advantage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216226" y="0"/>
              <a:ext cx="6485876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r>
                <a:rPr lang="en-US" sz="3700">
                  <a:solidFill>
                    <a:srgbClr val="000000"/>
                  </a:solidFill>
                  <a:latin typeface="Trocchi"/>
                </a:rPr>
                <a:t>Disadvantage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8501" y="6172200"/>
            <a:ext cx="2849499" cy="4114800"/>
          </a:xfrm>
          <a:custGeom>
            <a:avLst/>
            <a:gdLst/>
            <a:ahLst/>
            <a:cxnLst/>
            <a:rect l="l" t="t" r="r" b="b"/>
            <a:pathLst>
              <a:path w="2849499" h="4114800">
                <a:moveTo>
                  <a:pt x="0" y="0"/>
                </a:moveTo>
                <a:lnTo>
                  <a:pt x="2849499" y="0"/>
                </a:lnTo>
                <a:lnTo>
                  <a:pt x="28494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6791" y="1994531"/>
            <a:ext cx="8721767" cy="1161518"/>
            <a:chOff x="0" y="0"/>
            <a:chExt cx="11629023" cy="15486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7463" cy="1499309"/>
            </a:xfrm>
            <a:custGeom>
              <a:avLst/>
              <a:gdLst/>
              <a:ahLst/>
              <a:cxnLst/>
              <a:rect l="l" t="t" r="r" b="b"/>
              <a:pathLst>
                <a:path w="1437463" h="1499309">
                  <a:moveTo>
                    <a:pt x="0" y="0"/>
                  </a:moveTo>
                  <a:lnTo>
                    <a:pt x="1437463" y="0"/>
                  </a:lnTo>
                  <a:lnTo>
                    <a:pt x="1437463" y="1499309"/>
                  </a:lnTo>
                  <a:lnTo>
                    <a:pt x="0" y="1499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88214" y="24691"/>
              <a:ext cx="10040809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5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000000"/>
                  </a:solidFill>
                  <a:latin typeface="Telegraf Bold"/>
                </a:rPr>
                <a:t>Conclusion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161686" y="-2092129"/>
            <a:ext cx="6109078" cy="6412201"/>
          </a:xfrm>
          <a:custGeom>
            <a:avLst/>
            <a:gdLst/>
            <a:ahLst/>
            <a:cxnLst/>
            <a:rect l="l" t="t" r="r" b="b"/>
            <a:pathLst>
              <a:path w="6109078" h="6412201">
                <a:moveTo>
                  <a:pt x="0" y="0"/>
                </a:moveTo>
                <a:lnTo>
                  <a:pt x="6109079" y="0"/>
                </a:lnTo>
                <a:lnTo>
                  <a:pt x="6109079" y="6412200"/>
                </a:lnTo>
                <a:lnTo>
                  <a:pt x="0" y="641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6364654"/>
            <a:ext cx="5654701" cy="3970465"/>
          </a:xfrm>
          <a:custGeom>
            <a:avLst/>
            <a:gdLst/>
            <a:ahLst/>
            <a:cxnLst/>
            <a:rect l="l" t="t" r="r" b="b"/>
            <a:pathLst>
              <a:path w="5654701" h="3970465">
                <a:moveTo>
                  <a:pt x="0" y="0"/>
                </a:moveTo>
                <a:lnTo>
                  <a:pt x="5654701" y="0"/>
                </a:lnTo>
                <a:lnTo>
                  <a:pt x="5654701" y="3970465"/>
                </a:lnTo>
                <a:lnTo>
                  <a:pt x="0" y="39704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763180" cy="864793"/>
          </a:xfrm>
          <a:custGeom>
            <a:avLst/>
            <a:gdLst/>
            <a:ahLst/>
            <a:cxnLst/>
            <a:rect l="l" t="t" r="r" b="b"/>
            <a:pathLst>
              <a:path w="763180" h="864793">
                <a:moveTo>
                  <a:pt x="0" y="0"/>
                </a:moveTo>
                <a:lnTo>
                  <a:pt x="763180" y="0"/>
                </a:lnTo>
                <a:lnTo>
                  <a:pt x="763180" y="864793"/>
                </a:lnTo>
                <a:lnTo>
                  <a:pt x="0" y="864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673865" y="3630051"/>
            <a:ext cx="12189386" cy="213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Reliability</a:t>
            </a:r>
          </a:p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Efficiency</a:t>
            </a:r>
          </a:p>
          <a:p>
            <a:pPr marL="863595" lvl="1" indent="-431797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legraf"/>
              </a:rPr>
              <a:t>Versatility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64277" y="3007990"/>
            <a:ext cx="11251578" cy="6250310"/>
            <a:chOff x="0" y="0"/>
            <a:chExt cx="4094385" cy="22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4385" cy="2274452"/>
            </a:xfrm>
            <a:custGeom>
              <a:avLst/>
              <a:gdLst/>
              <a:ahLst/>
              <a:cxnLst/>
              <a:rect l="l" t="t" r="r" b="b"/>
              <a:pathLst>
                <a:path w="4094385" h="2274452">
                  <a:moveTo>
                    <a:pt x="20642" y="0"/>
                  </a:moveTo>
                  <a:lnTo>
                    <a:pt x="4073743" y="0"/>
                  </a:lnTo>
                  <a:cubicBezTo>
                    <a:pt x="4085144" y="0"/>
                    <a:pt x="4094385" y="9242"/>
                    <a:pt x="4094385" y="20642"/>
                  </a:cubicBezTo>
                  <a:lnTo>
                    <a:pt x="4094385" y="2253810"/>
                  </a:lnTo>
                  <a:cubicBezTo>
                    <a:pt x="4094385" y="2265211"/>
                    <a:pt x="4085144" y="2274452"/>
                    <a:pt x="4073743" y="2274452"/>
                  </a:cubicBezTo>
                  <a:lnTo>
                    <a:pt x="20642" y="2274452"/>
                  </a:lnTo>
                  <a:cubicBezTo>
                    <a:pt x="9242" y="2274452"/>
                    <a:pt x="0" y="2265211"/>
                    <a:pt x="0" y="2253810"/>
                  </a:cubicBezTo>
                  <a:lnTo>
                    <a:pt x="0" y="20642"/>
                  </a:lnTo>
                  <a:cubicBezTo>
                    <a:pt x="0" y="9242"/>
                    <a:pt x="9242" y="0"/>
                    <a:pt x="20642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94385" cy="23220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84176" y="7938681"/>
            <a:ext cx="840801" cy="8407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24977" y="4431464"/>
            <a:ext cx="3613783" cy="1897277"/>
            <a:chOff x="0" y="0"/>
            <a:chExt cx="1035847" cy="5438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64270" y="0"/>
                  </a:moveTo>
                  <a:lnTo>
                    <a:pt x="971577" y="0"/>
                  </a:lnTo>
                  <a:cubicBezTo>
                    <a:pt x="988623" y="0"/>
                    <a:pt x="1004970" y="6771"/>
                    <a:pt x="1017023" y="18824"/>
                  </a:cubicBezTo>
                  <a:cubicBezTo>
                    <a:pt x="1029076" y="30877"/>
                    <a:pt x="1035847" y="47224"/>
                    <a:pt x="1035847" y="64270"/>
                  </a:cubicBezTo>
                  <a:lnTo>
                    <a:pt x="1035847" y="479561"/>
                  </a:lnTo>
                  <a:cubicBezTo>
                    <a:pt x="1035847" y="515057"/>
                    <a:pt x="1007073" y="543831"/>
                    <a:pt x="971577" y="543831"/>
                  </a:cubicBezTo>
                  <a:lnTo>
                    <a:pt x="64270" y="543831"/>
                  </a:lnTo>
                  <a:cubicBezTo>
                    <a:pt x="47224" y="543831"/>
                    <a:pt x="30877" y="537060"/>
                    <a:pt x="18824" y="525007"/>
                  </a:cubicBezTo>
                  <a:cubicBezTo>
                    <a:pt x="6771" y="512954"/>
                    <a:pt x="0" y="496607"/>
                    <a:pt x="0" y="479561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35847" cy="5914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37045" y="5631431"/>
            <a:ext cx="1003431" cy="100342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05952" y="7938681"/>
            <a:ext cx="840801" cy="840798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b="-266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30452" y="6765872"/>
            <a:ext cx="3383453" cy="1776351"/>
            <a:chOff x="0" y="0"/>
            <a:chExt cx="1035847" cy="5438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68645" y="0"/>
                  </a:moveTo>
                  <a:lnTo>
                    <a:pt x="967202" y="0"/>
                  </a:lnTo>
                  <a:cubicBezTo>
                    <a:pt x="1005114" y="0"/>
                    <a:pt x="1035847" y="30733"/>
                    <a:pt x="1035847" y="68645"/>
                  </a:cubicBezTo>
                  <a:lnTo>
                    <a:pt x="1035847" y="475186"/>
                  </a:lnTo>
                  <a:cubicBezTo>
                    <a:pt x="1035847" y="513098"/>
                    <a:pt x="1005114" y="543831"/>
                    <a:pt x="967202" y="543831"/>
                  </a:cubicBezTo>
                  <a:lnTo>
                    <a:pt x="68645" y="543831"/>
                  </a:lnTo>
                  <a:cubicBezTo>
                    <a:pt x="30733" y="543831"/>
                    <a:pt x="0" y="513098"/>
                    <a:pt x="0" y="475186"/>
                  </a:cubicBezTo>
                  <a:lnTo>
                    <a:pt x="0" y="68645"/>
                  </a:lnTo>
                  <a:cubicBezTo>
                    <a:pt x="0" y="30733"/>
                    <a:pt x="30733" y="0"/>
                    <a:pt x="68645" y="0"/>
                  </a:cubicBezTo>
                  <a:close/>
                </a:path>
              </a:pathLst>
            </a:custGeom>
            <a:solidFill>
              <a:srgbClr val="DF71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35847" cy="5914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415579" y="7860756"/>
            <a:ext cx="996653" cy="99664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3287" b="-233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2858" y="4505668"/>
            <a:ext cx="7211718" cy="2431513"/>
            <a:chOff x="0" y="0"/>
            <a:chExt cx="9615624" cy="324201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57150"/>
              <a:ext cx="9615624" cy="2576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09"/>
                </a:lnSpc>
              </a:pPr>
              <a:r>
                <a:rPr lang="en-US" sz="7109">
                  <a:solidFill>
                    <a:srgbClr val="000000"/>
                  </a:solidFill>
                  <a:latin typeface="Poppins Bold"/>
                </a:rPr>
                <a:t>Thanks for Watching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760515"/>
              <a:ext cx="9615624" cy="48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5"/>
                </a:lnSpc>
              </a:pPr>
              <a:r>
                <a:rPr lang="en-US" sz="2132">
                  <a:solidFill>
                    <a:srgbClr val="545454"/>
                  </a:solidFill>
                  <a:latin typeface="Poppins"/>
                </a:rPr>
                <a:t>Any Question, Just Ask don't be shy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692858" y="2985346"/>
            <a:ext cx="2044130" cy="1520322"/>
          </a:xfrm>
          <a:custGeom>
            <a:avLst/>
            <a:gdLst/>
            <a:ahLst/>
            <a:cxnLst/>
            <a:rect l="l" t="t" r="r" b="b"/>
            <a:pathLst>
              <a:path w="2044130" h="1520322">
                <a:moveTo>
                  <a:pt x="0" y="0"/>
                </a:moveTo>
                <a:lnTo>
                  <a:pt x="2044130" y="0"/>
                </a:lnTo>
                <a:lnTo>
                  <a:pt x="2044130" y="1520322"/>
                </a:lnTo>
                <a:lnTo>
                  <a:pt x="0" y="152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87435" y="1028700"/>
            <a:ext cx="1687525" cy="110532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84176" y="7457398"/>
            <a:ext cx="186257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</a:rPr>
              <a:t>The Team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73672" y="4830362"/>
            <a:ext cx="2916394" cy="96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568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ns"/>
              </a:rPr>
              <a:t>Thanks everyone for being here – your presence means a lot!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6922" y="7137524"/>
            <a:ext cx="2730513" cy="48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1925"/>
              </a:lnSpc>
              <a:spcBef>
                <a:spcPct val="0"/>
              </a:spcBef>
            </a:pPr>
            <a:r>
              <a:rPr lang="en-US" sz="1375">
                <a:solidFill>
                  <a:srgbClr val="FFFFFF"/>
                </a:solidFill>
                <a:latin typeface="Open Sans"/>
              </a:rPr>
              <a:t>Grateful for your presence! Thank you all!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8988834"/>
            <a:ext cx="2501890" cy="46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57"/>
              </a:lnSpc>
            </a:pPr>
            <a:r>
              <a:rPr lang="en-US" sz="2541">
                <a:solidFill>
                  <a:srgbClr val="000000"/>
                </a:solidFill>
                <a:latin typeface="Telegraf"/>
              </a:rPr>
              <a:t>March 28, 2024</a:t>
            </a:r>
          </a:p>
        </p:txBody>
      </p:sp>
      <p:sp>
        <p:nvSpPr>
          <p:cNvPr id="28" name="Freeform 28"/>
          <p:cNvSpPr/>
          <p:nvPr/>
        </p:nvSpPr>
        <p:spPr>
          <a:xfrm>
            <a:off x="0" y="0"/>
            <a:ext cx="763180" cy="864793"/>
          </a:xfrm>
          <a:custGeom>
            <a:avLst/>
            <a:gdLst/>
            <a:ahLst/>
            <a:cxnLst/>
            <a:rect l="l" t="t" r="r" b="b"/>
            <a:pathLst>
              <a:path w="763180" h="864793">
                <a:moveTo>
                  <a:pt x="0" y="0"/>
                </a:moveTo>
                <a:lnTo>
                  <a:pt x="763180" y="0"/>
                </a:lnTo>
                <a:lnTo>
                  <a:pt x="763180" y="864793"/>
                </a:lnTo>
                <a:lnTo>
                  <a:pt x="0" y="864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58313" y="4322637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419736"/>
            <a:ext cx="308805" cy="308805"/>
          </a:xfrm>
          <a:custGeom>
            <a:avLst/>
            <a:gdLst/>
            <a:ahLst/>
            <a:cxnLst/>
            <a:rect l="l" t="t" r="r" b="b"/>
            <a:pathLst>
              <a:path w="308805" h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94659" y="2579496"/>
            <a:ext cx="234262" cy="234262"/>
          </a:xfrm>
          <a:custGeom>
            <a:avLst/>
            <a:gdLst/>
            <a:ahLst/>
            <a:cxnLst/>
            <a:rect l="l" t="t" r="r" b="b"/>
            <a:pathLst>
              <a:path w="234262" h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19834" y="754371"/>
            <a:ext cx="274329" cy="274329"/>
          </a:xfrm>
          <a:custGeom>
            <a:avLst/>
            <a:gdLst/>
            <a:ahLst/>
            <a:cxnLst/>
            <a:rect l="l" t="t" r="r" b="b"/>
            <a:pathLst>
              <a:path w="274329" h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058313" y="4322637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6605"/>
            <a:ext cx="23423603" cy="10758601"/>
          </a:xfrm>
          <a:custGeom>
            <a:avLst/>
            <a:gdLst/>
            <a:ahLst/>
            <a:cxnLst/>
            <a:rect l="l" t="t" r="r" b="b"/>
            <a:pathLst>
              <a:path w="23423603" h="10758601">
                <a:moveTo>
                  <a:pt x="0" y="0"/>
                </a:moveTo>
                <a:lnTo>
                  <a:pt x="23423603" y="0"/>
                </a:lnTo>
                <a:lnTo>
                  <a:pt x="23423603" y="10758601"/>
                </a:lnTo>
                <a:lnTo>
                  <a:pt x="0" y="1075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t="-96294" b="-939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299" y="4169056"/>
            <a:ext cx="8268063" cy="8268030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>
                <a:alphaModFix amt="41000"/>
              </a:blip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44000" y="7193890"/>
            <a:ext cx="7710498" cy="2529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0"/>
              </a:lnSpc>
            </a:pPr>
            <a:r>
              <a:rPr lang="en-US" sz="3250">
                <a:solidFill>
                  <a:srgbClr val="19163A"/>
                </a:solidFill>
                <a:latin typeface="Canva Sans Bold"/>
              </a:rPr>
              <a:t>Presented to: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19163A"/>
                </a:solidFill>
                <a:latin typeface="Canva Sans"/>
              </a:rPr>
              <a:t>Md. Abu Rumman Refat</a:t>
            </a:r>
          </a:p>
          <a:p>
            <a:pPr algn="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Lecturer, Dept. of CSE</a:t>
            </a:r>
          </a:p>
          <a:p>
            <a:pPr algn="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Green University Of Bangladesh</a:t>
            </a:r>
          </a:p>
          <a:p>
            <a:pPr algn="r">
              <a:lnSpc>
                <a:spcPts val="4284"/>
              </a:lnSpc>
            </a:pPr>
            <a:endParaRPr lang="en-US" sz="2520">
              <a:solidFill>
                <a:srgbClr val="19163A"/>
              </a:solidFill>
              <a:latin typeface="Canva Sans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754587" y="7260565"/>
            <a:ext cx="2085021" cy="208501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77820" y="3640003"/>
            <a:ext cx="12463288" cy="1246328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191" tIns="55191" rIns="55191" bIns="5519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08955" y="385721"/>
            <a:ext cx="2376265" cy="2310906"/>
          </a:xfrm>
          <a:custGeom>
            <a:avLst/>
            <a:gdLst/>
            <a:ahLst/>
            <a:cxnLst/>
            <a:rect l="l" t="t" r="r" b="b"/>
            <a:pathLst>
              <a:path w="2376265" h="2310906">
                <a:moveTo>
                  <a:pt x="0" y="0"/>
                </a:moveTo>
                <a:lnTo>
                  <a:pt x="2376265" y="0"/>
                </a:lnTo>
                <a:lnTo>
                  <a:pt x="2376265" y="2310906"/>
                </a:lnTo>
                <a:lnTo>
                  <a:pt x="0" y="2310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792592" cy="898122"/>
          </a:xfrm>
          <a:custGeom>
            <a:avLst/>
            <a:gdLst/>
            <a:ahLst/>
            <a:cxnLst/>
            <a:rect l="l" t="t" r="r" b="b"/>
            <a:pathLst>
              <a:path w="792592" h="898122">
                <a:moveTo>
                  <a:pt x="0" y="0"/>
                </a:moveTo>
                <a:lnTo>
                  <a:pt x="792592" y="0"/>
                </a:lnTo>
                <a:lnTo>
                  <a:pt x="792592" y="898122"/>
                </a:lnTo>
                <a:lnTo>
                  <a:pt x="0" y="898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268273" y="2751276"/>
            <a:ext cx="12678737" cy="126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</a:pPr>
            <a:r>
              <a:rPr lang="en-US" sz="3406">
                <a:solidFill>
                  <a:srgbClr val="000000"/>
                </a:solidFill>
                <a:latin typeface="Canva Sans"/>
              </a:rPr>
              <a:t>Course Title: Data Communication</a:t>
            </a:r>
          </a:p>
          <a:p>
            <a:pPr algn="ctr">
              <a:lnSpc>
                <a:spcPts val="4769"/>
              </a:lnSpc>
            </a:pPr>
            <a:r>
              <a:rPr lang="en-US" sz="3406">
                <a:solidFill>
                  <a:srgbClr val="000000"/>
                </a:solidFill>
                <a:latin typeface="Canva Sans"/>
              </a:rPr>
              <a:t>Course Code: CSE 307  Section: 221_D7</a:t>
            </a:r>
          </a:p>
          <a:p>
            <a:pPr algn="ctr">
              <a:lnSpc>
                <a:spcPts val="294"/>
              </a:lnSpc>
            </a:pPr>
            <a:endParaRPr lang="en-US" sz="3406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458950" y="727982"/>
            <a:ext cx="122973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Tex Gyre Termes Bold"/>
              </a:rPr>
              <a:t>Green University of Bangladesh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20605" y="1885686"/>
            <a:ext cx="14174075" cy="65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3"/>
              </a:lnSpc>
            </a:pPr>
            <a:r>
              <a:rPr lang="en-US" sz="3802">
                <a:solidFill>
                  <a:srgbClr val="000000"/>
                </a:solidFill>
                <a:latin typeface="Canva Sans Bold"/>
              </a:rPr>
              <a:t>Department Of Computer Science and Engineering(CSE)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-8441" r="-84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34716" y="3745821"/>
            <a:ext cx="6938522" cy="1976091"/>
          </a:xfrm>
          <a:custGeom>
            <a:avLst/>
            <a:gdLst/>
            <a:ahLst/>
            <a:cxnLst/>
            <a:rect l="l" t="t" r="r" b="b"/>
            <a:pathLst>
              <a:path w="6938522" h="1976091">
                <a:moveTo>
                  <a:pt x="0" y="0"/>
                </a:moveTo>
                <a:lnTo>
                  <a:pt x="6938522" y="0"/>
                </a:lnTo>
                <a:lnTo>
                  <a:pt x="6938522" y="1976091"/>
                </a:lnTo>
                <a:lnTo>
                  <a:pt x="0" y="1976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28891" y="2857766"/>
            <a:ext cx="5053484" cy="1029073"/>
          </a:xfrm>
          <a:custGeom>
            <a:avLst/>
            <a:gdLst/>
            <a:ahLst/>
            <a:cxnLst/>
            <a:rect l="l" t="t" r="r" b="b"/>
            <a:pathLst>
              <a:path w="5053484" h="1029073">
                <a:moveTo>
                  <a:pt x="0" y="0"/>
                </a:moveTo>
                <a:lnTo>
                  <a:pt x="5053484" y="0"/>
                </a:lnTo>
                <a:lnTo>
                  <a:pt x="5053484" y="1029073"/>
                </a:lnTo>
                <a:lnTo>
                  <a:pt x="0" y="102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792592" cy="898122"/>
          </a:xfrm>
          <a:custGeom>
            <a:avLst/>
            <a:gdLst/>
            <a:ahLst/>
            <a:cxnLst/>
            <a:rect l="l" t="t" r="r" b="b"/>
            <a:pathLst>
              <a:path w="792592" h="898122">
                <a:moveTo>
                  <a:pt x="0" y="0"/>
                </a:moveTo>
                <a:lnTo>
                  <a:pt x="792592" y="0"/>
                </a:lnTo>
                <a:lnTo>
                  <a:pt x="792592" y="898122"/>
                </a:lnTo>
                <a:lnTo>
                  <a:pt x="0" y="898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4308705"/>
            <a:ext cx="5753408" cy="6473595"/>
          </a:xfrm>
          <a:custGeom>
            <a:avLst/>
            <a:gdLst/>
            <a:ahLst/>
            <a:cxnLst/>
            <a:rect l="l" t="t" r="r" b="b"/>
            <a:pathLst>
              <a:path w="5753408" h="6473595">
                <a:moveTo>
                  <a:pt x="0" y="0"/>
                </a:moveTo>
                <a:lnTo>
                  <a:pt x="5753408" y="0"/>
                </a:lnTo>
                <a:lnTo>
                  <a:pt x="5753408" y="6473595"/>
                </a:lnTo>
                <a:lnTo>
                  <a:pt x="0" y="6473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403696" y="2484747"/>
            <a:ext cx="3480608" cy="17751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38756" y="4346199"/>
            <a:ext cx="906572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elegraf Bold"/>
              </a:rPr>
              <a:t>Welcome To Our Presentation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40132" y="3046252"/>
            <a:ext cx="3207737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Coaxial Cable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65036"/>
            <a:ext cx="20057113" cy="4756929"/>
            <a:chOff x="0" y="0"/>
            <a:chExt cx="5282532" cy="12528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2532" cy="1252854"/>
            </a:xfrm>
            <a:custGeom>
              <a:avLst/>
              <a:gdLst/>
              <a:ahLst/>
              <a:cxnLst/>
              <a:rect l="l" t="t" r="r" b="b"/>
              <a:pathLst>
                <a:path w="5282532" h="1252854">
                  <a:moveTo>
                    <a:pt x="5282532" y="626427"/>
                  </a:moveTo>
                  <a:lnTo>
                    <a:pt x="4876132" y="0"/>
                  </a:lnTo>
                  <a:lnTo>
                    <a:pt x="4876132" y="203200"/>
                  </a:lnTo>
                  <a:lnTo>
                    <a:pt x="0" y="203200"/>
                  </a:lnTo>
                  <a:lnTo>
                    <a:pt x="0" y="1049654"/>
                  </a:lnTo>
                  <a:lnTo>
                    <a:pt x="4876132" y="1049654"/>
                  </a:lnTo>
                  <a:lnTo>
                    <a:pt x="4876132" y="1252854"/>
                  </a:lnTo>
                  <a:lnTo>
                    <a:pt x="5282532" y="626427"/>
                  </a:lnTo>
                  <a:close/>
                </a:path>
              </a:pathLst>
            </a:custGeom>
            <a:solidFill>
              <a:srgbClr val="1B1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150"/>
              <a:ext cx="5180932" cy="86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42928" y="1945756"/>
            <a:ext cx="3142290" cy="3142277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543570" y="6841340"/>
            <a:ext cx="4748408" cy="4984016"/>
          </a:xfrm>
          <a:custGeom>
            <a:avLst/>
            <a:gdLst/>
            <a:ahLst/>
            <a:cxnLst/>
            <a:rect l="l" t="t" r="r" b="b"/>
            <a:pathLst>
              <a:path w="4748408" h="4984016">
                <a:moveTo>
                  <a:pt x="0" y="0"/>
                </a:moveTo>
                <a:lnTo>
                  <a:pt x="4748407" y="0"/>
                </a:lnTo>
                <a:lnTo>
                  <a:pt x="4748407" y="4984015"/>
                </a:lnTo>
                <a:lnTo>
                  <a:pt x="0" y="4984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04903" y="-1413209"/>
            <a:ext cx="4514647" cy="4738656"/>
          </a:xfrm>
          <a:custGeom>
            <a:avLst/>
            <a:gdLst/>
            <a:ahLst/>
            <a:cxnLst/>
            <a:rect l="l" t="t" r="r" b="b"/>
            <a:pathLst>
              <a:path w="4514647" h="4738656">
                <a:moveTo>
                  <a:pt x="0" y="0"/>
                </a:moveTo>
                <a:lnTo>
                  <a:pt x="4514647" y="0"/>
                </a:lnTo>
                <a:lnTo>
                  <a:pt x="4514647" y="4738656"/>
                </a:lnTo>
                <a:lnTo>
                  <a:pt x="0" y="473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792592" cy="898122"/>
          </a:xfrm>
          <a:custGeom>
            <a:avLst/>
            <a:gdLst/>
            <a:ahLst/>
            <a:cxnLst/>
            <a:rect l="l" t="t" r="r" b="b"/>
            <a:pathLst>
              <a:path w="792592" h="898122">
                <a:moveTo>
                  <a:pt x="0" y="0"/>
                </a:moveTo>
                <a:lnTo>
                  <a:pt x="792592" y="0"/>
                </a:lnTo>
                <a:lnTo>
                  <a:pt x="792592" y="898122"/>
                </a:lnTo>
                <a:lnTo>
                  <a:pt x="0" y="898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397100" y="4379689"/>
            <a:ext cx="2480482" cy="49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3203">
                <a:solidFill>
                  <a:srgbClr val="FFFFFF"/>
                </a:solidFill>
                <a:latin typeface="Telegraf Bold"/>
              </a:rPr>
              <a:t>221902082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7100" y="3654796"/>
            <a:ext cx="5861700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4806" dirty="0">
                <a:solidFill>
                  <a:srgbClr val="FFFFFF"/>
                </a:solidFill>
                <a:latin typeface="Telegraf Bold"/>
              </a:rPr>
              <a:t>Md. Mahim Hossain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1686" y="-2092129"/>
            <a:ext cx="6109078" cy="6412201"/>
          </a:xfrm>
          <a:custGeom>
            <a:avLst/>
            <a:gdLst/>
            <a:ahLst/>
            <a:cxnLst/>
            <a:rect l="l" t="t" r="r" b="b"/>
            <a:pathLst>
              <a:path w="6109078" h="6412201">
                <a:moveTo>
                  <a:pt x="0" y="0"/>
                </a:moveTo>
                <a:lnTo>
                  <a:pt x="6109079" y="0"/>
                </a:lnTo>
                <a:lnTo>
                  <a:pt x="6109079" y="6412200"/>
                </a:lnTo>
                <a:lnTo>
                  <a:pt x="0" y="641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8724" y="6799581"/>
            <a:ext cx="3994954" cy="4193177"/>
          </a:xfrm>
          <a:custGeom>
            <a:avLst/>
            <a:gdLst/>
            <a:ahLst/>
            <a:cxnLst/>
            <a:rect l="l" t="t" r="r" b="b"/>
            <a:pathLst>
              <a:path w="3994954" h="4193177">
                <a:moveTo>
                  <a:pt x="0" y="0"/>
                </a:moveTo>
                <a:lnTo>
                  <a:pt x="3994954" y="0"/>
                </a:lnTo>
                <a:lnTo>
                  <a:pt x="3994954" y="4193177"/>
                </a:lnTo>
                <a:lnTo>
                  <a:pt x="0" y="4193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435932" y="7429751"/>
            <a:ext cx="2976759" cy="299171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028700" y="828221"/>
            <a:ext cx="1266712" cy="1060132"/>
          </a:xfrm>
          <a:custGeom>
            <a:avLst/>
            <a:gdLst/>
            <a:ahLst/>
            <a:cxnLst/>
            <a:rect l="l" t="t" r="r" b="b"/>
            <a:pathLst>
              <a:path w="1266712" h="1060132">
                <a:moveTo>
                  <a:pt x="0" y="0"/>
                </a:moveTo>
                <a:lnTo>
                  <a:pt x="1266712" y="0"/>
                </a:lnTo>
                <a:lnTo>
                  <a:pt x="1266712" y="1060132"/>
                </a:lnTo>
                <a:lnTo>
                  <a:pt x="0" y="1060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573" b="-96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718601" y="4693853"/>
            <a:ext cx="6886172" cy="2628900"/>
            <a:chOff x="0" y="0"/>
            <a:chExt cx="9181562" cy="35052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30567"/>
              <a:ext cx="452109" cy="45210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1001900"/>
              <a:ext cx="452109" cy="452109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965651"/>
              <a:ext cx="452109" cy="45210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940623"/>
              <a:ext cx="452109" cy="45210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62022" y="-247650"/>
              <a:ext cx="8319540" cy="375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00"/>
                </a:lnSpc>
              </a:pPr>
              <a:r>
                <a:rPr lang="en-US" sz="3000">
                  <a:solidFill>
                    <a:srgbClr val="202020"/>
                  </a:solidFill>
                  <a:latin typeface="Telegraf"/>
                </a:rPr>
                <a:t>Advantage &amp; Disadvantage</a:t>
              </a:r>
            </a:p>
            <a:p>
              <a:pPr>
                <a:lnSpc>
                  <a:spcPts val="5700"/>
                </a:lnSpc>
              </a:pPr>
              <a:r>
                <a:rPr lang="en-US" sz="3000">
                  <a:solidFill>
                    <a:srgbClr val="202020"/>
                  </a:solidFill>
                  <a:latin typeface="Telegraf"/>
                </a:rPr>
                <a:t>Categories of coaxial cables</a:t>
              </a:r>
            </a:p>
            <a:p>
              <a:pPr>
                <a:lnSpc>
                  <a:spcPts val="5700"/>
                </a:lnSpc>
              </a:pPr>
              <a:r>
                <a:rPr lang="en-US" sz="3000">
                  <a:solidFill>
                    <a:srgbClr val="202020"/>
                  </a:solidFill>
                  <a:latin typeface="Telegraf"/>
                </a:rPr>
                <a:t>Applications</a:t>
              </a:r>
            </a:p>
            <a:p>
              <a:pPr>
                <a:lnSpc>
                  <a:spcPts val="5700"/>
                </a:lnSpc>
              </a:pPr>
              <a:r>
                <a:rPr lang="en-US" sz="3000">
                  <a:solidFill>
                    <a:srgbClr val="202020"/>
                  </a:solidFill>
                  <a:latin typeface="Telegraf"/>
                </a:rPr>
                <a:t>Conclusion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280540" y="3379403"/>
            <a:ext cx="5983604" cy="2628900"/>
            <a:chOff x="0" y="0"/>
            <a:chExt cx="7978139" cy="350520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30573"/>
              <a:ext cx="452203" cy="45220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019114"/>
              <a:ext cx="452203" cy="452203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1994287"/>
              <a:ext cx="452203" cy="452203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2952154"/>
              <a:ext cx="452203" cy="45220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0862" y="-247650"/>
              <a:ext cx="6977277" cy="375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00"/>
                </a:lnSpc>
              </a:pPr>
              <a:r>
                <a:rPr lang="en-US" sz="3000">
                  <a:solidFill>
                    <a:srgbClr val="202020"/>
                  </a:solidFill>
                  <a:latin typeface="Telegraf"/>
                </a:rPr>
                <a:t>Introduction</a:t>
              </a:r>
            </a:p>
            <a:p>
              <a:pPr>
                <a:lnSpc>
                  <a:spcPts val="5700"/>
                </a:lnSpc>
              </a:pPr>
              <a:r>
                <a:rPr lang="en-US" sz="3000">
                  <a:solidFill>
                    <a:srgbClr val="202020"/>
                  </a:solidFill>
                  <a:latin typeface="Telegraf"/>
                </a:rPr>
                <a:t>What is Coaxial Cable?</a:t>
              </a:r>
            </a:p>
            <a:p>
              <a:pPr>
                <a:lnSpc>
                  <a:spcPts val="5700"/>
                </a:lnSpc>
              </a:pPr>
              <a:r>
                <a:rPr lang="en-US" sz="3000">
                  <a:solidFill>
                    <a:srgbClr val="202020"/>
                  </a:solidFill>
                  <a:latin typeface="Telegraf"/>
                </a:rPr>
                <a:t>Layers</a:t>
              </a:r>
            </a:p>
            <a:p>
              <a:pPr>
                <a:lnSpc>
                  <a:spcPts val="5700"/>
                </a:lnSpc>
              </a:pPr>
              <a:r>
                <a:rPr lang="en-US" sz="3000">
                  <a:solidFill>
                    <a:srgbClr val="202020"/>
                  </a:solidFill>
                  <a:latin typeface="Telegraf"/>
                </a:rPr>
                <a:t>Transmission Characteristics 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12614" y="984688"/>
            <a:ext cx="15062912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Telegraf Bold"/>
              </a:rPr>
              <a:t>Agenda</a:t>
            </a:r>
          </a:p>
        </p:txBody>
      </p:sp>
      <p:sp>
        <p:nvSpPr>
          <p:cNvPr id="27" name="Freeform 27"/>
          <p:cNvSpPr/>
          <p:nvPr/>
        </p:nvSpPr>
        <p:spPr>
          <a:xfrm>
            <a:off x="0" y="0"/>
            <a:ext cx="754297" cy="854727"/>
          </a:xfrm>
          <a:custGeom>
            <a:avLst/>
            <a:gdLst/>
            <a:ahLst/>
            <a:cxnLst/>
            <a:rect l="l" t="t" r="r" b="b"/>
            <a:pathLst>
              <a:path w="754297" h="85472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1686" y="-2092129"/>
            <a:ext cx="6109078" cy="6412201"/>
          </a:xfrm>
          <a:custGeom>
            <a:avLst/>
            <a:gdLst/>
            <a:ahLst/>
            <a:cxnLst/>
            <a:rect l="l" t="t" r="r" b="b"/>
            <a:pathLst>
              <a:path w="6109078" h="6412201">
                <a:moveTo>
                  <a:pt x="0" y="0"/>
                </a:moveTo>
                <a:lnTo>
                  <a:pt x="6109079" y="0"/>
                </a:lnTo>
                <a:lnTo>
                  <a:pt x="6109079" y="6412200"/>
                </a:lnTo>
                <a:lnTo>
                  <a:pt x="0" y="641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8724" y="6799581"/>
            <a:ext cx="3994954" cy="4193177"/>
          </a:xfrm>
          <a:custGeom>
            <a:avLst/>
            <a:gdLst/>
            <a:ahLst/>
            <a:cxnLst/>
            <a:rect l="l" t="t" r="r" b="b"/>
            <a:pathLst>
              <a:path w="3994954" h="4193177">
                <a:moveTo>
                  <a:pt x="0" y="0"/>
                </a:moveTo>
                <a:lnTo>
                  <a:pt x="3994954" y="0"/>
                </a:lnTo>
                <a:lnTo>
                  <a:pt x="3994954" y="4193177"/>
                </a:lnTo>
                <a:lnTo>
                  <a:pt x="0" y="4193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951754" cy="1060450"/>
          </a:xfrm>
          <a:custGeom>
            <a:avLst/>
            <a:gdLst/>
            <a:ahLst/>
            <a:cxnLst/>
            <a:rect l="l" t="t" r="r" b="b"/>
            <a:pathLst>
              <a:path w="951754" h="1060450">
                <a:moveTo>
                  <a:pt x="0" y="0"/>
                </a:moveTo>
                <a:lnTo>
                  <a:pt x="951754" y="0"/>
                </a:lnTo>
                <a:lnTo>
                  <a:pt x="951754" y="1060450"/>
                </a:lnTo>
                <a:lnTo>
                  <a:pt x="0" y="106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697239" y="5143500"/>
            <a:ext cx="5590761" cy="5143500"/>
          </a:xfrm>
          <a:custGeom>
            <a:avLst/>
            <a:gdLst/>
            <a:ahLst/>
            <a:cxnLst/>
            <a:rect l="l" t="t" r="r" b="b"/>
            <a:pathLst>
              <a:path w="5590761" h="5143500">
                <a:moveTo>
                  <a:pt x="0" y="0"/>
                </a:moveTo>
                <a:lnTo>
                  <a:pt x="5590761" y="0"/>
                </a:lnTo>
                <a:lnTo>
                  <a:pt x="559076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754297" cy="854727"/>
          </a:xfrm>
          <a:custGeom>
            <a:avLst/>
            <a:gdLst/>
            <a:ahLst/>
            <a:cxnLst/>
            <a:rect l="l" t="t" r="r" b="b"/>
            <a:pathLst>
              <a:path w="754297" h="85472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93562" y="1019175"/>
            <a:ext cx="15062912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Telegraf Bold"/>
              </a:rPr>
              <a:t>Introduction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1686" y="-2092129"/>
            <a:ext cx="6109078" cy="6412201"/>
          </a:xfrm>
          <a:custGeom>
            <a:avLst/>
            <a:gdLst/>
            <a:ahLst/>
            <a:cxnLst/>
            <a:rect l="l" t="t" r="r" b="b"/>
            <a:pathLst>
              <a:path w="6109078" h="6412201">
                <a:moveTo>
                  <a:pt x="0" y="0"/>
                </a:moveTo>
                <a:lnTo>
                  <a:pt x="6109079" y="0"/>
                </a:lnTo>
                <a:lnTo>
                  <a:pt x="6109079" y="6412200"/>
                </a:lnTo>
                <a:lnTo>
                  <a:pt x="0" y="641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8724" y="6799581"/>
            <a:ext cx="3994954" cy="4193177"/>
          </a:xfrm>
          <a:custGeom>
            <a:avLst/>
            <a:gdLst/>
            <a:ahLst/>
            <a:cxnLst/>
            <a:rect l="l" t="t" r="r" b="b"/>
            <a:pathLst>
              <a:path w="3994954" h="4193177">
                <a:moveTo>
                  <a:pt x="0" y="0"/>
                </a:moveTo>
                <a:lnTo>
                  <a:pt x="3994954" y="0"/>
                </a:lnTo>
                <a:lnTo>
                  <a:pt x="3994954" y="4193177"/>
                </a:lnTo>
                <a:lnTo>
                  <a:pt x="0" y="4193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28513" y="4671323"/>
            <a:ext cx="6059487" cy="5615677"/>
          </a:xfrm>
          <a:custGeom>
            <a:avLst/>
            <a:gdLst/>
            <a:ahLst/>
            <a:cxnLst/>
            <a:rect l="l" t="t" r="r" b="b"/>
            <a:pathLst>
              <a:path w="6059487" h="5615677">
                <a:moveTo>
                  <a:pt x="0" y="0"/>
                </a:moveTo>
                <a:lnTo>
                  <a:pt x="6059487" y="0"/>
                </a:lnTo>
                <a:lnTo>
                  <a:pt x="6059487" y="5615677"/>
                </a:lnTo>
                <a:lnTo>
                  <a:pt x="0" y="5615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75794" y="4320071"/>
            <a:ext cx="3812206" cy="3001935"/>
          </a:xfrm>
          <a:custGeom>
            <a:avLst/>
            <a:gdLst/>
            <a:ahLst/>
            <a:cxnLst/>
            <a:rect l="l" t="t" r="r" b="b"/>
            <a:pathLst>
              <a:path w="3812206" h="3001935">
                <a:moveTo>
                  <a:pt x="0" y="0"/>
                </a:moveTo>
                <a:lnTo>
                  <a:pt x="3812206" y="0"/>
                </a:lnTo>
                <a:lnTo>
                  <a:pt x="3812206" y="3001935"/>
                </a:lnTo>
                <a:lnTo>
                  <a:pt x="0" y="3001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968" r="-464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37886" y="4320071"/>
            <a:ext cx="2850114" cy="2090116"/>
          </a:xfrm>
          <a:custGeom>
            <a:avLst/>
            <a:gdLst/>
            <a:ahLst/>
            <a:cxnLst/>
            <a:rect l="l" t="t" r="r" b="b"/>
            <a:pathLst>
              <a:path w="2850114" h="2090116">
                <a:moveTo>
                  <a:pt x="0" y="0"/>
                </a:moveTo>
                <a:lnTo>
                  <a:pt x="2850114" y="0"/>
                </a:lnTo>
                <a:lnTo>
                  <a:pt x="2850114" y="2090116"/>
                </a:lnTo>
                <a:lnTo>
                  <a:pt x="0" y="209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82" t="-66389" r="-114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1004043"/>
            <a:ext cx="957607" cy="1085107"/>
          </a:xfrm>
          <a:custGeom>
            <a:avLst/>
            <a:gdLst/>
            <a:ahLst/>
            <a:cxnLst/>
            <a:rect l="l" t="t" r="r" b="b"/>
            <a:pathLst>
              <a:path w="957607" h="1085107">
                <a:moveTo>
                  <a:pt x="0" y="0"/>
                </a:moveTo>
                <a:lnTo>
                  <a:pt x="957607" y="0"/>
                </a:lnTo>
                <a:lnTo>
                  <a:pt x="957607" y="1085107"/>
                </a:lnTo>
                <a:lnTo>
                  <a:pt x="0" y="1085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754297" cy="854727"/>
          </a:xfrm>
          <a:custGeom>
            <a:avLst/>
            <a:gdLst/>
            <a:ahLst/>
            <a:cxnLst/>
            <a:rect l="l" t="t" r="r" b="b"/>
            <a:pathLst>
              <a:path w="754297" h="85472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193562" y="1019175"/>
            <a:ext cx="15062912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Telegraf Bold"/>
              </a:rPr>
              <a:t>What is Coaxial Cable?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1686" y="-2092129"/>
            <a:ext cx="6109078" cy="6412201"/>
          </a:xfrm>
          <a:custGeom>
            <a:avLst/>
            <a:gdLst/>
            <a:ahLst/>
            <a:cxnLst/>
            <a:rect l="l" t="t" r="r" b="b"/>
            <a:pathLst>
              <a:path w="6109078" h="6412201">
                <a:moveTo>
                  <a:pt x="0" y="0"/>
                </a:moveTo>
                <a:lnTo>
                  <a:pt x="6109079" y="0"/>
                </a:lnTo>
                <a:lnTo>
                  <a:pt x="6109079" y="6412200"/>
                </a:lnTo>
                <a:lnTo>
                  <a:pt x="0" y="641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8724" y="6799581"/>
            <a:ext cx="3994954" cy="4193177"/>
          </a:xfrm>
          <a:custGeom>
            <a:avLst/>
            <a:gdLst/>
            <a:ahLst/>
            <a:cxnLst/>
            <a:rect l="l" t="t" r="r" b="b"/>
            <a:pathLst>
              <a:path w="3994954" h="4193177">
                <a:moveTo>
                  <a:pt x="0" y="0"/>
                </a:moveTo>
                <a:lnTo>
                  <a:pt x="3994954" y="0"/>
                </a:lnTo>
                <a:lnTo>
                  <a:pt x="3994954" y="4193177"/>
                </a:lnTo>
                <a:lnTo>
                  <a:pt x="0" y="4193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1094330" cy="1060133"/>
          </a:xfrm>
          <a:custGeom>
            <a:avLst/>
            <a:gdLst/>
            <a:ahLst/>
            <a:cxnLst/>
            <a:rect l="l" t="t" r="r" b="b"/>
            <a:pathLst>
              <a:path w="1094330" h="1060133">
                <a:moveTo>
                  <a:pt x="0" y="0"/>
                </a:moveTo>
                <a:lnTo>
                  <a:pt x="1094330" y="0"/>
                </a:lnTo>
                <a:lnTo>
                  <a:pt x="1094330" y="1060133"/>
                </a:lnTo>
                <a:lnTo>
                  <a:pt x="0" y="1060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75507" y="6951981"/>
            <a:ext cx="2664893" cy="3481452"/>
          </a:xfrm>
          <a:custGeom>
            <a:avLst/>
            <a:gdLst/>
            <a:ahLst/>
            <a:cxnLst/>
            <a:rect l="l" t="t" r="r" b="b"/>
            <a:pathLst>
              <a:path w="2664893" h="3481452">
                <a:moveTo>
                  <a:pt x="0" y="0"/>
                </a:moveTo>
                <a:lnTo>
                  <a:pt x="2664893" y="0"/>
                </a:lnTo>
                <a:lnTo>
                  <a:pt x="2664893" y="3481451"/>
                </a:lnTo>
                <a:lnTo>
                  <a:pt x="0" y="3481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90514" y="5167429"/>
            <a:ext cx="9900967" cy="4423459"/>
          </a:xfrm>
          <a:custGeom>
            <a:avLst/>
            <a:gdLst/>
            <a:ahLst/>
            <a:cxnLst/>
            <a:rect l="l" t="t" r="r" b="b"/>
            <a:pathLst>
              <a:path w="9900967" h="4423459">
                <a:moveTo>
                  <a:pt x="0" y="0"/>
                </a:moveTo>
                <a:lnTo>
                  <a:pt x="9900967" y="0"/>
                </a:lnTo>
                <a:lnTo>
                  <a:pt x="9900967" y="4423458"/>
                </a:lnTo>
                <a:lnTo>
                  <a:pt x="0" y="44234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23" r="-21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754297" cy="854727"/>
          </a:xfrm>
          <a:custGeom>
            <a:avLst/>
            <a:gdLst/>
            <a:ahLst/>
            <a:cxnLst/>
            <a:rect l="l" t="t" r="r" b="b"/>
            <a:pathLst>
              <a:path w="754297" h="85472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09542" y="1019175"/>
            <a:ext cx="15062912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Telegraf Bold"/>
              </a:rPr>
              <a:t>layers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3930" y="2785769"/>
            <a:ext cx="7458073" cy="168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720" lvl="1" indent="-320360" algn="just">
              <a:lnSpc>
                <a:spcPts val="3264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Telegraf Bold"/>
              </a:rPr>
              <a:t>Outer conductor is braided shield</a:t>
            </a:r>
          </a:p>
          <a:p>
            <a:pPr marL="640720" lvl="1" indent="-320360" algn="just">
              <a:lnSpc>
                <a:spcPts val="3264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Telegraf Bold"/>
              </a:rPr>
              <a:t>Inner conductor is solid metal</a:t>
            </a:r>
          </a:p>
          <a:p>
            <a:pPr marL="640720" lvl="1" indent="-320360" algn="just">
              <a:lnSpc>
                <a:spcPts val="3264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Telegraf Bold"/>
              </a:rPr>
              <a:t>Separated by insulating material</a:t>
            </a:r>
          </a:p>
          <a:p>
            <a:pPr marL="640720" lvl="1" indent="-320360" algn="just">
              <a:lnSpc>
                <a:spcPts val="3264"/>
              </a:lnSpc>
              <a:buFont typeface="Arial"/>
              <a:buChar char="•"/>
            </a:pPr>
            <a:r>
              <a:rPr lang="en-US" sz="2967">
                <a:solidFill>
                  <a:srgbClr val="000000"/>
                </a:solidFill>
                <a:latin typeface="Telegraf Bold"/>
              </a:rPr>
              <a:t>Covered by padding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66"/>
            <a:ext cx="18288000" cy="2525115"/>
            <a:chOff x="0" y="0"/>
            <a:chExt cx="4816593" cy="665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65051"/>
            </a:xfrm>
            <a:custGeom>
              <a:avLst/>
              <a:gdLst/>
              <a:ahLst/>
              <a:cxnLst/>
              <a:rect l="l" t="t" r="r" b="b"/>
              <a:pathLst>
                <a:path w="4816592" h="665051">
                  <a:moveTo>
                    <a:pt x="0" y="0"/>
                  </a:moveTo>
                  <a:lnTo>
                    <a:pt x="4816592" y="0"/>
                  </a:lnTo>
                  <a:lnTo>
                    <a:pt x="4816592" y="665051"/>
                  </a:lnTo>
                  <a:lnTo>
                    <a:pt x="0" y="66505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16593" cy="674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761807" y="5143500"/>
            <a:ext cx="7787429" cy="5191619"/>
          </a:xfrm>
          <a:custGeom>
            <a:avLst/>
            <a:gdLst/>
            <a:ahLst/>
            <a:cxnLst/>
            <a:rect l="l" t="t" r="r" b="b"/>
            <a:pathLst>
              <a:path w="7787429" h="5191619">
                <a:moveTo>
                  <a:pt x="0" y="0"/>
                </a:moveTo>
                <a:lnTo>
                  <a:pt x="7787429" y="0"/>
                </a:lnTo>
                <a:lnTo>
                  <a:pt x="7787429" y="5191619"/>
                </a:lnTo>
                <a:lnTo>
                  <a:pt x="0" y="519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533974"/>
            <a:ext cx="10697268" cy="1962149"/>
            <a:chOff x="0" y="0"/>
            <a:chExt cx="14263023" cy="2616199"/>
          </a:xfrm>
        </p:grpSpPr>
        <p:sp>
          <p:nvSpPr>
            <p:cNvPr id="7" name="Freeform 7"/>
            <p:cNvSpPr/>
            <p:nvPr/>
          </p:nvSpPr>
          <p:spPr>
            <a:xfrm>
              <a:off x="0" y="487906"/>
              <a:ext cx="1640388" cy="1640388"/>
            </a:xfrm>
            <a:custGeom>
              <a:avLst/>
              <a:gdLst/>
              <a:ahLst/>
              <a:cxnLst/>
              <a:rect l="l" t="t" r="r" b="b"/>
              <a:pathLst>
                <a:path w="1640388" h="1640388">
                  <a:moveTo>
                    <a:pt x="0" y="0"/>
                  </a:moveTo>
                  <a:lnTo>
                    <a:pt x="1640388" y="0"/>
                  </a:lnTo>
                  <a:lnTo>
                    <a:pt x="1640388" y="1640387"/>
                  </a:lnTo>
                  <a:lnTo>
                    <a:pt x="0" y="1640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58068" y="142875"/>
              <a:ext cx="12404955" cy="2473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599"/>
                </a:lnSpc>
              </a:pPr>
              <a:r>
                <a:rPr lang="en-US" sz="7499">
                  <a:solidFill>
                    <a:srgbClr val="000000"/>
                  </a:solidFill>
                  <a:latin typeface="Telegraf Bold"/>
                </a:rPr>
                <a:t>Transmission Characteristics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64896" y="3945154"/>
            <a:ext cx="11583144" cy="471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6093" lvl="1" indent="-363046">
              <a:lnSpc>
                <a:spcPts val="4708"/>
              </a:lnSpc>
              <a:buFont typeface="Arial"/>
              <a:buChar char="•"/>
            </a:pPr>
            <a:r>
              <a:rPr lang="en-US" sz="3363">
                <a:solidFill>
                  <a:srgbClr val="000000"/>
                </a:solidFill>
                <a:latin typeface="Canva Sans"/>
              </a:rPr>
              <a:t>Analog signal </a:t>
            </a:r>
          </a:p>
          <a:p>
            <a:pPr marL="1452186" lvl="2" indent="-484062">
              <a:lnSpc>
                <a:spcPts val="4708"/>
              </a:lnSpc>
              <a:buFont typeface="Arial"/>
              <a:buChar char="⚬"/>
            </a:pPr>
            <a:r>
              <a:rPr lang="en-US" sz="3363">
                <a:solidFill>
                  <a:srgbClr val="000000"/>
                </a:solidFill>
                <a:latin typeface="Canva Sans"/>
              </a:rPr>
              <a:t>Amplifiers every few km </a:t>
            </a:r>
          </a:p>
          <a:p>
            <a:pPr marL="1452186" lvl="2" indent="-484062">
              <a:lnSpc>
                <a:spcPts val="4708"/>
              </a:lnSpc>
              <a:buFont typeface="Arial"/>
              <a:buChar char="⚬"/>
            </a:pPr>
            <a:r>
              <a:rPr lang="en-US" sz="3363">
                <a:solidFill>
                  <a:srgbClr val="000000"/>
                </a:solidFill>
                <a:latin typeface="Canva Sans"/>
              </a:rPr>
              <a:t>Closer if higher frequency </a:t>
            </a:r>
          </a:p>
          <a:p>
            <a:pPr marL="1452186" lvl="2" indent="-484062">
              <a:lnSpc>
                <a:spcPts val="4708"/>
              </a:lnSpc>
              <a:buFont typeface="Arial"/>
              <a:buChar char="⚬"/>
            </a:pPr>
            <a:r>
              <a:rPr lang="en-US" sz="3363">
                <a:solidFill>
                  <a:srgbClr val="000000"/>
                </a:solidFill>
                <a:latin typeface="Canva Sans"/>
              </a:rPr>
              <a:t>Up to 500MHz (about 4MHz for each TV channel) </a:t>
            </a:r>
          </a:p>
          <a:p>
            <a:pPr marL="726093" lvl="1" indent="-363046">
              <a:lnSpc>
                <a:spcPts val="4708"/>
              </a:lnSpc>
              <a:buFont typeface="Arial"/>
              <a:buChar char="•"/>
            </a:pPr>
            <a:r>
              <a:rPr lang="en-US" sz="3363">
                <a:solidFill>
                  <a:srgbClr val="000000"/>
                </a:solidFill>
                <a:latin typeface="Canva Sans"/>
              </a:rPr>
              <a:t>Digital signal </a:t>
            </a:r>
          </a:p>
          <a:p>
            <a:pPr marL="1452186" lvl="2" indent="-484062">
              <a:lnSpc>
                <a:spcPts val="4708"/>
              </a:lnSpc>
              <a:buFont typeface="Arial"/>
              <a:buChar char="⚬"/>
            </a:pPr>
            <a:r>
              <a:rPr lang="en-US" sz="3363">
                <a:solidFill>
                  <a:srgbClr val="000000"/>
                </a:solidFill>
                <a:latin typeface="Canva Sans"/>
              </a:rPr>
              <a:t>Repeater every 1km or so </a:t>
            </a:r>
          </a:p>
          <a:p>
            <a:pPr marL="1452186" lvl="2" indent="-484062">
              <a:lnSpc>
                <a:spcPts val="4708"/>
              </a:lnSpc>
              <a:buFont typeface="Arial"/>
              <a:buChar char="⚬"/>
            </a:pPr>
            <a:r>
              <a:rPr lang="en-US" sz="3363">
                <a:solidFill>
                  <a:srgbClr val="000000"/>
                </a:solidFill>
                <a:latin typeface="Canva Sans"/>
              </a:rPr>
              <a:t>Closer to higher data rates</a:t>
            </a:r>
          </a:p>
          <a:p>
            <a:pPr>
              <a:lnSpc>
                <a:spcPts val="4708"/>
              </a:lnSpc>
            </a:pPr>
            <a:endParaRPr lang="en-US" sz="3363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904241" y="-10066"/>
            <a:ext cx="4880928" cy="4515840"/>
          </a:xfrm>
          <a:custGeom>
            <a:avLst/>
            <a:gdLst/>
            <a:ahLst/>
            <a:cxnLst/>
            <a:rect l="l" t="t" r="r" b="b"/>
            <a:pathLst>
              <a:path w="4880928" h="4515840">
                <a:moveTo>
                  <a:pt x="0" y="0"/>
                </a:moveTo>
                <a:lnTo>
                  <a:pt x="4880928" y="0"/>
                </a:lnTo>
                <a:lnTo>
                  <a:pt x="4880928" y="4515840"/>
                </a:lnTo>
                <a:lnTo>
                  <a:pt x="0" y="4515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679" t="-7030" r="-29646" b="-149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754297" cy="854727"/>
          </a:xfrm>
          <a:custGeom>
            <a:avLst/>
            <a:gdLst/>
            <a:ahLst/>
            <a:cxnLst/>
            <a:rect l="l" t="t" r="r" b="b"/>
            <a:pathLst>
              <a:path w="754297" h="854727">
                <a:moveTo>
                  <a:pt x="0" y="0"/>
                </a:moveTo>
                <a:lnTo>
                  <a:pt x="754297" y="0"/>
                </a:lnTo>
                <a:lnTo>
                  <a:pt x="754297" y="854727"/>
                </a:lnTo>
                <a:lnTo>
                  <a:pt x="0" y="854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248</Words>
  <Application>Microsoft Office PowerPoint</Application>
  <PresentationFormat>Custom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Canva Sans</vt:lpstr>
      <vt:lpstr>Telegraf Bold</vt:lpstr>
      <vt:lpstr>Poppins</vt:lpstr>
      <vt:lpstr>Canva Sans Bold</vt:lpstr>
      <vt:lpstr>Calibri</vt:lpstr>
      <vt:lpstr>Tex Gyre Termes Bold</vt:lpstr>
      <vt:lpstr>Poppins Bold</vt:lpstr>
      <vt:lpstr>Telegraf</vt:lpstr>
      <vt:lpstr>Trocchi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coaxial cable_data communication</dc:title>
  <cp:lastModifiedBy>Md. Mahim Hossain</cp:lastModifiedBy>
  <cp:revision>2</cp:revision>
  <dcterms:created xsi:type="dcterms:W3CDTF">2006-08-16T00:00:00Z</dcterms:created>
  <dcterms:modified xsi:type="dcterms:W3CDTF">2024-04-28T17:30:31Z</dcterms:modified>
  <dc:identifier>DAGAovr6GzI</dc:identifier>
</cp:coreProperties>
</file>